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349" r:id="rId2"/>
    <p:sldId id="419" r:id="rId3"/>
    <p:sldId id="260" r:id="rId4"/>
    <p:sldId id="390" r:id="rId5"/>
    <p:sldId id="359" r:id="rId6"/>
    <p:sldId id="360" r:id="rId7"/>
    <p:sldId id="420" r:id="rId8"/>
    <p:sldId id="261" r:id="rId9"/>
    <p:sldId id="370" r:id="rId10"/>
    <p:sldId id="371" r:id="rId11"/>
    <p:sldId id="358" r:id="rId12"/>
    <p:sldId id="410" r:id="rId13"/>
    <p:sldId id="372" r:id="rId14"/>
    <p:sldId id="363" r:id="rId15"/>
    <p:sldId id="373" r:id="rId16"/>
    <p:sldId id="361" r:id="rId17"/>
    <p:sldId id="374" r:id="rId18"/>
    <p:sldId id="375" r:id="rId19"/>
    <p:sldId id="362" r:id="rId20"/>
    <p:sldId id="391" r:id="rId21"/>
    <p:sldId id="268" r:id="rId22"/>
    <p:sldId id="367" r:id="rId23"/>
    <p:sldId id="368" r:id="rId24"/>
    <p:sldId id="369" r:id="rId25"/>
    <p:sldId id="377" r:id="rId26"/>
    <p:sldId id="376" r:id="rId27"/>
    <p:sldId id="378" r:id="rId28"/>
    <p:sldId id="379" r:id="rId29"/>
    <p:sldId id="388" r:id="rId30"/>
    <p:sldId id="380" r:id="rId31"/>
    <p:sldId id="385" r:id="rId32"/>
    <p:sldId id="384" r:id="rId33"/>
    <p:sldId id="404" r:id="rId34"/>
    <p:sldId id="407" r:id="rId35"/>
    <p:sldId id="408" r:id="rId36"/>
    <p:sldId id="396" r:id="rId37"/>
    <p:sldId id="401" r:id="rId38"/>
    <p:sldId id="399" r:id="rId39"/>
    <p:sldId id="386" r:id="rId40"/>
    <p:sldId id="405" r:id="rId41"/>
    <p:sldId id="403" r:id="rId42"/>
    <p:sldId id="381" r:id="rId43"/>
    <p:sldId id="387" r:id="rId44"/>
    <p:sldId id="406" r:id="rId45"/>
    <p:sldId id="383" r:id="rId46"/>
    <p:sldId id="389" r:id="rId47"/>
    <p:sldId id="394" r:id="rId48"/>
    <p:sldId id="400" r:id="rId49"/>
    <p:sldId id="409" r:id="rId50"/>
    <p:sldId id="393" r:id="rId51"/>
    <p:sldId id="395" r:id="rId52"/>
    <p:sldId id="364" r:id="rId53"/>
    <p:sldId id="397" r:id="rId54"/>
    <p:sldId id="398" r:id="rId55"/>
    <p:sldId id="365" r:id="rId56"/>
    <p:sldId id="416" r:id="rId57"/>
    <p:sldId id="417" r:id="rId58"/>
    <p:sldId id="418" r:id="rId59"/>
    <p:sldId id="34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ECECE"/>
    <a:srgbClr val="98A7B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11"/>
    <p:restoredTop sz="91345"/>
  </p:normalViewPr>
  <p:slideViewPr>
    <p:cSldViewPr snapToGrid="0" snapToObjects="1">
      <p:cViewPr>
        <p:scale>
          <a:sx n="130" d="100"/>
          <a:sy n="130" d="100"/>
        </p:scale>
        <p:origin x="296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28660-476B-AE43-B44F-00443DE38627}" type="datetimeFigureOut">
              <a:rPr lang="en-US" smtClean="0"/>
              <a:t>8/16/16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633C9-4E00-E741-BABD-84E930053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8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3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3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3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3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5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Throttling enforces a maximum number of times a function can be called over time. As in "execute this function at most once every 100 milliseconds."</a:t>
            </a:r>
          </a:p>
          <a:p>
            <a:endParaRPr lang="en-US" dirty="0" smtClean="0"/>
          </a:p>
          <a:p>
            <a:r>
              <a:rPr lang="en-US" dirty="0" err="1" smtClean="0"/>
              <a:t>Debouncing</a:t>
            </a:r>
            <a:r>
              <a:rPr lang="en-US" dirty="0" smtClean="0"/>
              <a:t> enforces that a function not be called again until a certain amount of time has passed without it being called. As in "execute this function only if 100 milliseconds have passed without it being called."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8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11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1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5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39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1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8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</a:t>
            </a:r>
            <a:r>
              <a:rPr lang="en-US" baseline="0" smtClean="0"/>
              <a:t>less intermediary arrays, less closures over functions, less GC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</a:p>
          <a:p>
            <a:r>
              <a:rPr lang="en-US" baseline="0" dirty="0" smtClean="0"/>
              <a:t>Observables pass each value through the pipeline, vs entire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8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1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6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2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33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Lin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2536" y="2153589"/>
            <a:ext cx="8428248" cy="1124239"/>
          </a:xfrm>
        </p:spPr>
        <p:txBody>
          <a:bodyPr wrap="square" anchor="b" anchorCtr="0">
            <a:spAutoFit/>
          </a:bodyPr>
          <a:lstStyle>
            <a:lvl1pPr marL="0" algn="ctr" defTabSz="1088291" rtl="0" eaLnBrk="1" latinLnBrk="0" hangingPunct="1">
              <a:lnSpc>
                <a:spcPts val="3800"/>
              </a:lnSpc>
              <a:defRPr lang="en-US" sz="5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One line big statement slide.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02536" y="3278433"/>
            <a:ext cx="8428242" cy="400110"/>
          </a:xfrm>
        </p:spPr>
        <p:txBody>
          <a:bodyPr wrap="square">
            <a:spAutoFit/>
          </a:bodyPr>
          <a:lstStyle>
            <a:lvl1pPr algn="ctr">
              <a:defRPr sz="20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249176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7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5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6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2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8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7B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66F97-B1C5-8E49-AABE-1B1A77056180}" type="datetimeFigureOut">
              <a:t>8/16/16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5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02536" y="2973632"/>
            <a:ext cx="8428242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5702" y="1910828"/>
            <a:ext cx="900272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587647"/>
                </a:solidFill>
                <a:latin typeface="Menlo-Regular" charset="0"/>
              </a:rPr>
              <a:t>' Functional</a:t>
            </a:r>
            <a:r>
              <a:rPr lang="en-US" sz="36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+ </a:t>
            </a:r>
            <a:r>
              <a:rPr lang="en-US" sz="2800" b="1" dirty="0" smtClean="0">
                <a:solidFill>
                  <a:srgbClr val="BF6426"/>
                </a:solidFill>
                <a:latin typeface="Menlo-Bold" charset="0"/>
              </a:rPr>
              <a:t>async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 +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3200" dirty="0">
                <a:solidFill>
                  <a:srgbClr val="587647"/>
                </a:solidFill>
                <a:latin typeface="Menlo-Regular" charset="0"/>
              </a:rPr>
              <a:t>' flows 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endParaRPr lang="en-US" sz="2800" dirty="0" smtClean="0">
              <a:solidFill>
                <a:srgbClr val="587647"/>
              </a:solidFill>
              <a:latin typeface="Menlo-Regular" charset="0"/>
            </a:endParaRPr>
          </a:p>
          <a:p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   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=&gt;  </a:t>
            </a:r>
            <a:r>
              <a:rPr lang="en-US" sz="2800" b="1" dirty="0" smtClean="0">
                <a:solidFill>
                  <a:srgbClr val="BF6426"/>
                </a:solidFill>
                <a:latin typeface="Menlo-Bold" charset="0"/>
              </a:rPr>
              <a:t>with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32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3200" dirty="0" err="1" smtClean="0">
                <a:solidFill>
                  <a:srgbClr val="587647"/>
                </a:solidFill>
                <a:latin typeface="Menlo-Regular" charset="0"/>
              </a:rPr>
              <a:t>RxJS</a:t>
            </a:r>
            <a:r>
              <a:rPr lang="en-US" sz="3200" dirty="0" smtClean="0">
                <a:solidFill>
                  <a:srgbClr val="587647"/>
                </a:solidFill>
                <a:latin typeface="Menlo-Regular" charset="0"/>
              </a:rPr>
              <a:t> 5'</a:t>
            </a:r>
            <a:r>
              <a:rPr lang="en-US" sz="2800" dirty="0" smtClean="0">
                <a:solidFill>
                  <a:srgbClr val="98A7B9"/>
                </a:solidFill>
                <a:latin typeface="Menlo-Regular" charset="0"/>
              </a:rPr>
              <a:t>)</a:t>
            </a:r>
            <a:endParaRPr lang="en-US" sz="2800" dirty="0">
              <a:solidFill>
                <a:srgbClr val="98A7B9"/>
              </a:solidFill>
              <a:latin typeface="Menlo-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536" y="3603170"/>
            <a:ext cx="6890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by =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85609A"/>
                </a:solidFill>
                <a:latin typeface="Menlo-Regular" charset="0"/>
              </a:rPr>
              <a:t>name  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'Luis </a:t>
            </a:r>
            <a:r>
              <a:rPr lang="en-US" sz="2000" dirty="0" err="1">
                <a:solidFill>
                  <a:srgbClr val="587647"/>
                </a:solidFill>
                <a:latin typeface="Menlo-Regular" charset="0"/>
              </a:rPr>
              <a:t>Atencio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twitter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'@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luijar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site</a:t>
            </a:r>
            <a:r>
              <a:rPr lang="es-ES_tradnl" sz="2000" dirty="0">
                <a:solidFill>
                  <a:srgbClr val="85609A"/>
                </a:solidFill>
                <a:latin typeface="Menlo-Regular" charset="0"/>
              </a:rPr>
              <a:t>   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'http://</a:t>
            </a:r>
            <a:r>
              <a:rPr lang="es-ES_tradnl" sz="2000" dirty="0" err="1" smtClean="0">
                <a:solidFill>
                  <a:srgbClr val="587647"/>
                </a:solidFill>
                <a:latin typeface="Menlo-Regular" charset="0"/>
              </a:rPr>
              <a:t>luisatencio.net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’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,</a:t>
            </a:r>
            <a:endParaRPr lang="en-US" sz="2000" dirty="0" smtClean="0">
              <a:solidFill>
                <a:srgbClr val="99A8BA"/>
              </a:solidFill>
              <a:latin typeface="Menlo-Regular" charset="0"/>
            </a:endParaRPr>
          </a:p>
          <a:p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    </a:t>
            </a:r>
            <a:r>
              <a:rPr lang="es-ES_tradnl" sz="2000" dirty="0" err="1" smtClean="0">
                <a:solidFill>
                  <a:srgbClr val="85609A"/>
                </a:solidFill>
                <a:latin typeface="Menlo-Regular" charset="0"/>
              </a:rPr>
              <a:t>work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   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’Citrix </a:t>
            </a:r>
            <a:r>
              <a:rPr lang="es-ES_tradnl" sz="2000" dirty="0" err="1" smtClean="0">
                <a:solidFill>
                  <a:srgbClr val="587647"/>
                </a:solidFill>
                <a:latin typeface="Menlo-Regular" charset="0"/>
              </a:rPr>
              <a:t>Systems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endParaRPr lang="es-ES_tradnl" sz="2000" dirty="0">
              <a:solidFill>
                <a:srgbClr val="587647"/>
              </a:solidFill>
              <a:latin typeface="Menlo-Regular" charset="0"/>
            </a:endParaRPr>
          </a:p>
          <a:p>
            <a:r>
              <a:rPr lang="uk-UA" sz="2000" dirty="0" smtClean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uk-UA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06" y="164287"/>
            <a:ext cx="6604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0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Then they turn into...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78428"/>
            <a:ext cx="9241972" cy="40712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5057" y="1796143"/>
            <a:ext cx="89589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'&lt;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serv1&gt;/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data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data 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b="1" dirty="0" smtClean="0">
                <a:solidFill>
                  <a:srgbClr val="BF6426"/>
                </a:solidFill>
                <a:latin typeface="Menlo-Bold" charset="0"/>
              </a:rPr>
              <a:t>for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item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of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data) {</a:t>
            </a:r>
          </a:p>
          <a:p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`&lt;serv2&gt;/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data/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${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item.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getId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/info`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,  </a:t>
            </a:r>
            <a:endParaRPr lang="en-US" dirty="0" smtClean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  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dataInfo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{                     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   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`&lt;serv3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&gt;/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data/images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/</a:t>
            </a:r>
          </a:p>
          <a:p>
            <a:r>
              <a:rPr lang="en-US" dirty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         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${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dataInfo.img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`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,  </a:t>
            </a:r>
            <a:endParaRPr lang="en-US" dirty="0" smtClean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       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image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{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                 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               </a:t>
            </a:r>
            <a:r>
              <a:rPr lang="de-DE" dirty="0" smtClean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de-DE" dirty="0">
                <a:solidFill>
                  <a:srgbClr val="6D6D6D"/>
                </a:solidFill>
                <a:latin typeface="Menlo-Regular" charset="0"/>
              </a:rPr>
              <a:t>... </a:t>
            </a:r>
            <a:r>
              <a:rPr lang="de-DE" dirty="0" err="1">
                <a:solidFill>
                  <a:srgbClr val="6D6D6D"/>
                </a:solidFill>
                <a:latin typeface="Menlo-Regular" charset="0"/>
              </a:rPr>
              <a:t>begin</a:t>
            </a:r>
            <a:r>
              <a:rPr lang="de-DE" dirty="0">
                <a:solidFill>
                  <a:srgbClr val="6D6D6D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6D6D6D"/>
                </a:solidFill>
                <a:latin typeface="Menlo-Regular" charset="0"/>
              </a:rPr>
              <a:t>process</a:t>
            </a:r>
            <a:endParaRPr lang="de-DE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                  })</a:t>
            </a:r>
            <a:r>
              <a:rPr lang="de-DE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    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de-DE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})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484"/>
            <a:ext cx="9144000" cy="51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8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is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 reactive programming library for JS, based on the design of the Reactive Extensions (Rx)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Treats every source of data with the same computing model using the Observable: A </a:t>
            </a:r>
            <a:r>
              <a:rPr lang="en-US" sz="3600" b="1" dirty="0" smtClean="0">
                <a:solidFill>
                  <a:schemeClr val="bg1"/>
                </a:solidFill>
              </a:rPr>
              <a:t>Stream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Designed to handle infinitely many values (events)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https</a:t>
            </a:r>
            <a:r>
              <a:rPr lang="en-US" sz="4000" b="1" dirty="0">
                <a:solidFill>
                  <a:schemeClr val="bg1"/>
                </a:solidFill>
              </a:rPr>
              <a:t>://</a:t>
            </a:r>
            <a:r>
              <a:rPr lang="en-US" sz="4000" b="1" dirty="0" err="1">
                <a:solidFill>
                  <a:schemeClr val="bg1"/>
                </a:solidFill>
              </a:rPr>
              <a:t>github.com</a:t>
            </a:r>
            <a:r>
              <a:rPr lang="en-US" sz="4000" b="1" dirty="0">
                <a:solidFill>
                  <a:schemeClr val="bg1"/>
                </a:solidFill>
              </a:rPr>
              <a:t>/</a:t>
            </a:r>
            <a:r>
              <a:rPr lang="en-US" sz="4000" b="1" dirty="0" err="1">
                <a:solidFill>
                  <a:schemeClr val="bg1"/>
                </a:solidFill>
              </a:rPr>
              <a:t>ReactiveX</a:t>
            </a:r>
            <a:r>
              <a:rPr lang="en-US" sz="4000" b="1" dirty="0">
                <a:solidFill>
                  <a:schemeClr val="bg1"/>
                </a:solidFill>
              </a:rPr>
              <a:t>/</a:t>
            </a:r>
            <a:r>
              <a:rPr lang="en-US" sz="4000" b="1" dirty="0" err="1">
                <a:solidFill>
                  <a:schemeClr val="bg1"/>
                </a:solidFill>
              </a:rPr>
              <a:t>rxjs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49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Is it important for JS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devs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541414"/>
            <a:ext cx="8414657" cy="45259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Cycle.js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Redux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Yolk.js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React.js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Angular 2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TC39 Observable </a:t>
            </a:r>
            <a:r>
              <a:rPr lang="en-US" b="1" dirty="0">
                <a:solidFill>
                  <a:schemeClr val="bg1"/>
                </a:solidFill>
              </a:rPr>
              <a:t>spec ES7 (https://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zenparsing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es</a:t>
            </a:r>
            <a:r>
              <a:rPr lang="en-US" b="1" dirty="0">
                <a:solidFill>
                  <a:schemeClr val="bg1"/>
                </a:solidFill>
              </a:rPr>
              <a:t>-observable)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87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err="1" smtClean="0"/>
              <a:t>RxJS</a:t>
            </a:r>
            <a:r>
              <a:rPr lang="en-US" sz="7200" dirty="0" smtClean="0"/>
              <a:t> builds on the shoulders of</a:t>
            </a:r>
          </a:p>
        </p:txBody>
      </p:sp>
    </p:spTree>
    <p:extLst>
      <p:ext uri="{BB962C8B-B14F-4D97-AF65-F5344CB8AC3E}">
        <p14:creationId xmlns:p14="http://schemas.microsoft.com/office/powerpoint/2010/main" val="186707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Iterators: data agnostic traversal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7" y="1919514"/>
            <a:ext cx="5112657" cy="34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3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btw. ES6 has native iterators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7"/>
            <a:ext cx="9241972" cy="40712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9485" y="2207683"/>
            <a:ext cx="89916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BF6426"/>
                </a:solidFill>
                <a:latin typeface="Menlo-Bold" charset="0"/>
              </a:rPr>
              <a:t>var 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 = [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'o'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'c'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'J'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 err="1">
                <a:solidFill>
                  <a:srgbClr val="587647"/>
                </a:solidFill>
                <a:latin typeface="Menlo-Regular" charset="0"/>
              </a:rPr>
              <a:t>'S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][</a:t>
            </a:r>
            <a:r>
              <a:rPr lang="nl-NL" dirty="0" err="1">
                <a:solidFill>
                  <a:srgbClr val="99A8BA"/>
                </a:solidFill>
                <a:latin typeface="Menlo-Regular" charset="0"/>
              </a:rPr>
              <a:t>Symbol.</a:t>
            </a:r>
            <a:r>
              <a:rPr lang="nl-NL" dirty="0" err="1">
                <a:solidFill>
                  <a:srgbClr val="85609A"/>
                </a:solidFill>
                <a:latin typeface="Menlo-Regular" charset="0"/>
              </a:rPr>
              <a:t>iterator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]()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B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o</a:t>
            </a:r>
          </a:p>
          <a:p>
            <a:r>
              <a:rPr lang="nl-NL" dirty="0" smtClean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 smtClean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nl-NL" dirty="0" smtClean="0">
                <a:solidFill>
                  <a:srgbClr val="6D6D6D"/>
                </a:solidFill>
                <a:latin typeface="Menlo-Regular" charset="0"/>
              </a:rPr>
              <a:t>c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nl-NL" dirty="0" smtClean="0">
                <a:solidFill>
                  <a:srgbClr val="6D6D6D"/>
                </a:solidFill>
                <a:latin typeface="Menlo-Regular" charset="0"/>
              </a:rPr>
              <a:t>a</a:t>
            </a:r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nl-NL" b="1" dirty="0">
                <a:solidFill>
                  <a:srgbClr val="BF6426"/>
                </a:solidFill>
                <a:latin typeface="Menlo-Bold" charset="0"/>
              </a:rPr>
              <a:t>var 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 =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'Rocks'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[</a:t>
            </a:r>
            <a:r>
              <a:rPr lang="nl-NL" dirty="0" err="1">
                <a:solidFill>
                  <a:srgbClr val="99A8BA"/>
                </a:solidFill>
                <a:latin typeface="Menlo-Regular" charset="0"/>
              </a:rPr>
              <a:t>Symbol.</a:t>
            </a:r>
            <a:r>
              <a:rPr lang="nl-NL" dirty="0" err="1">
                <a:solidFill>
                  <a:srgbClr val="85609A"/>
                </a:solidFill>
                <a:latin typeface="Menlo-Regular" charset="0"/>
              </a:rPr>
              <a:t>iterator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]()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-&gt; R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-&gt; 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85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Observer: Producers + Consumers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8" y="2267130"/>
            <a:ext cx="6929120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8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Functional Programming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RxJS</a:t>
            </a:r>
            <a:r>
              <a:rPr lang="en-US" sz="3600" dirty="0" smtClean="0">
                <a:solidFill>
                  <a:schemeClr val="bg1"/>
                </a:solidFill>
              </a:rPr>
              <a:t> encourages you to use a functional style of development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Side effect free functions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Immutability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Singular, </a:t>
            </a:r>
            <a:r>
              <a:rPr lang="en-US" sz="3600" b="1" dirty="0" smtClean="0">
                <a:solidFill>
                  <a:schemeClr val="bg1"/>
                </a:solidFill>
              </a:rPr>
              <a:t>PURE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functions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Flow of data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Function composition</a:t>
            </a:r>
          </a:p>
          <a:p>
            <a:pPr lvl="1"/>
            <a:r>
              <a:rPr lang="en-US" sz="3600" dirty="0" err="1" smtClean="0">
                <a:solidFill>
                  <a:schemeClr val="bg1"/>
                </a:solidFill>
              </a:rPr>
              <a:t>Functors</a:t>
            </a:r>
            <a:r>
              <a:rPr lang="en-US" sz="3600" dirty="0" smtClean="0">
                <a:solidFill>
                  <a:schemeClr val="bg1"/>
                </a:solidFill>
              </a:rPr>
              <a:t>, Monads, </a:t>
            </a:r>
            <a:r>
              <a:rPr lang="en-US" sz="3600" dirty="0" smtClean="0">
                <a:solidFill>
                  <a:schemeClr val="bg1"/>
                </a:solidFill>
              </a:rPr>
              <a:t>and function chains</a:t>
            </a:r>
          </a:p>
          <a:p>
            <a:pPr lvl="1"/>
            <a:endParaRPr lang="en-US" sz="3600" dirty="0" smtClean="0">
              <a:solidFill>
                <a:schemeClr val="bg1"/>
              </a:solidFill>
            </a:endParaRPr>
          </a:p>
          <a:p>
            <a:pPr lvl="1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47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Functional programming: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Functors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2982686"/>
            <a:ext cx="9241972" cy="2950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4515" y="3283843"/>
            <a:ext cx="6172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Context.</a:t>
            </a:r>
            <a:r>
              <a:rPr lang="en-US" sz="2000" i="1" dirty="0" err="1" smtClean="0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'Hello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     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toUpper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concatWith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'World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repeat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2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nl-NL" sz="2000" dirty="0">
                <a:solidFill>
                  <a:srgbClr val="6D6D6D"/>
                </a:solidFill>
                <a:latin typeface="Menlo-Regular" charset="0"/>
              </a:rPr>
              <a:t>// -&gt; </a:t>
            </a:r>
            <a:r>
              <a:rPr lang="nl-NL" sz="2000" dirty="0" smtClean="0">
                <a:solidFill>
                  <a:srgbClr val="6D6D6D"/>
                </a:solidFill>
                <a:latin typeface="Menlo-Regular" charset="0"/>
              </a:rPr>
              <a:t>HELLO WORLD </a:t>
            </a:r>
            <a:r>
              <a:rPr lang="nl-NL" sz="2000" dirty="0">
                <a:solidFill>
                  <a:srgbClr val="6D6D6D"/>
                </a:solidFill>
                <a:latin typeface="Menlo-Regular" charset="0"/>
              </a:rPr>
              <a:t>HELLO WORLD</a:t>
            </a:r>
            <a:endParaRPr lang="en-US" sz="2000" dirty="0" smtClean="0">
              <a:solidFill>
                <a:srgbClr val="BF6426"/>
              </a:solidFill>
              <a:latin typeface="Menlo-Regular" charset="0"/>
            </a:endParaRP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>
                <a:solidFill>
                  <a:schemeClr val="bg1"/>
                </a:solidFill>
              </a:rPr>
              <a:t>Functors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give you the ability to lift a pure function into any context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9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stream is composed of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 rot="16200000">
            <a:off x="4204673" y="3204515"/>
            <a:ext cx="451626" cy="5486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6815" y="6245744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The Observable</a:t>
            </a:r>
            <a:endParaRPr lang="en-US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1856145"/>
            <a:ext cx="8752114" cy="34940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0155" y="3417377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60528" y="3417376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7286" y="3417376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6995" y="3424657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1497" y="3153438"/>
            <a:ext cx="1978618" cy="271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citrix.com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14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2" y="1551040"/>
            <a:ext cx="5083277" cy="3812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839" y="5673213"/>
            <a:ext cx="393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I’m going to be dad!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836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An Observable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Represents sequences of events (values) over time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Asynchronous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Lazy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Repeatable, </a:t>
            </a:r>
            <a:r>
              <a:rPr lang="en-US" sz="3600" dirty="0" err="1" smtClean="0">
                <a:solidFill>
                  <a:schemeClr val="bg1"/>
                </a:solidFill>
              </a:rPr>
              <a:t>bufferable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pausable</a:t>
            </a:r>
            <a:r>
              <a:rPr lang="en-US" sz="3600" dirty="0" smtClean="0">
                <a:solidFill>
                  <a:schemeClr val="bg1"/>
                </a:solidFill>
              </a:rPr>
              <a:t>, filterable, </a:t>
            </a:r>
            <a:r>
              <a:rPr lang="en-US" sz="3600" dirty="0" err="1" smtClean="0">
                <a:solidFill>
                  <a:schemeClr val="bg1"/>
                </a:solidFill>
              </a:rPr>
              <a:t>mapable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etc</a:t>
            </a:r>
            <a:r>
              <a:rPr lang="en-US" sz="3600" dirty="0" smtClean="0">
                <a:solidFill>
                  <a:schemeClr val="bg1"/>
                </a:solidFill>
              </a:rPr>
              <a:t>-able, ...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They can be hot or cold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79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38100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Hello to the World of streams 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827" y="2431350"/>
            <a:ext cx="89371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8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8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'Hello'</a:t>
            </a:r>
            <a:r>
              <a:rPr lang="en-US" sz="28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'World'</a:t>
            </a:r>
            <a:r>
              <a:rPr lang="en-US" sz="2800" dirty="0" smtClean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!'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   .</a:t>
            </a:r>
            <a:r>
              <a:rPr lang="en-US" sz="28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toUpper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endParaRPr lang="en-US" sz="2800" dirty="0">
              <a:solidFill>
                <a:srgbClr val="99A8BA"/>
              </a:solidFill>
              <a:latin typeface="Menlo-Regular" charset="0"/>
            </a:endParaRPr>
          </a:p>
          <a:p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sz="2800" dirty="0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800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8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8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800" dirty="0" smtClean="0">
                <a:solidFill>
                  <a:srgbClr val="EBEBEB">
                    <a:alpha val="50000"/>
                  </a:srgbClr>
                </a:solidFill>
                <a:latin typeface="Menlo-Regular" charset="0"/>
              </a:rPr>
              <a:t>//-&gt; HELLO WORLD !</a:t>
            </a:r>
            <a:endParaRPr lang="en-US" sz="2800" dirty="0">
              <a:solidFill>
                <a:srgbClr val="EBEBEB">
                  <a:alpha val="50000"/>
                </a:srgb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4257" y="3973288"/>
            <a:ext cx="2041805" cy="1011000"/>
            <a:chOff x="5992587" y="3466400"/>
            <a:chExt cx="2041805" cy="1011000"/>
          </a:xfrm>
        </p:grpSpPr>
        <p:sp>
          <p:nvSpPr>
            <p:cNvPr id="6" name="TextBox 5"/>
            <p:cNvSpPr txBox="1"/>
            <p:nvPr/>
          </p:nvSpPr>
          <p:spPr>
            <a:xfrm>
              <a:off x="6475952" y="4015735"/>
              <a:ext cx="1558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Consumer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992587" y="3466400"/>
              <a:ext cx="483365" cy="446312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821" y="1619080"/>
            <a:ext cx="1470274" cy="812270"/>
            <a:chOff x="6475952" y="4015735"/>
            <a:chExt cx="1470274" cy="812270"/>
          </a:xfrm>
        </p:grpSpPr>
        <p:sp>
          <p:nvSpPr>
            <p:cNvPr id="15" name="TextBox 14"/>
            <p:cNvSpPr txBox="1"/>
            <p:nvPr/>
          </p:nvSpPr>
          <p:spPr>
            <a:xfrm>
              <a:off x="6475952" y="4015735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Producer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211089" y="4477400"/>
              <a:ext cx="392585" cy="35060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551714" y="2878646"/>
            <a:ext cx="1956885" cy="461665"/>
            <a:chOff x="5785760" y="4015735"/>
            <a:chExt cx="1956885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6475952" y="4015735"/>
              <a:ext cx="1266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Pipeline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785760" y="4228507"/>
              <a:ext cx="635764" cy="1806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3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Producers</a:t>
            </a:r>
          </a:p>
        </p:txBody>
      </p:sp>
    </p:spTree>
    <p:extLst>
      <p:ext uri="{BB962C8B-B14F-4D97-AF65-F5344CB8AC3E}">
        <p14:creationId xmlns:p14="http://schemas.microsoft.com/office/powerpoint/2010/main" val="12078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Producers: sources of data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RxJS</a:t>
            </a:r>
            <a:r>
              <a:rPr lang="en-US" sz="3600" dirty="0" smtClean="0">
                <a:solidFill>
                  <a:schemeClr val="bg1"/>
                </a:solidFill>
              </a:rPr>
              <a:t> unifies working with: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Strings &amp; Numbers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Arrays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Promises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Generators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Callbacks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Event Emitters &amp; DOM events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Web Sockets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Exceptions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Timers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... create your own</a:t>
            </a: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1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Creating Observables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2084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'c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2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([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'c'</a:t>
            </a:r>
            <a:r>
              <a:rPr lang="es-ES_tradnl" sz="2000" dirty="0" smtClean="0">
                <a:solidFill>
                  <a:schemeClr val="bg2"/>
                </a:solidFill>
                <a:latin typeface="Menlo-Regular" charset="0"/>
              </a:rPr>
              <a:t>]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idGenerator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())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fromPromise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(</a:t>
            </a:r>
          </a:p>
          <a:p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      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getJSON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'https://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api.github.com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/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users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fromEvent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button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click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99314" y="2799389"/>
            <a:ext cx="3736931" cy="830997"/>
            <a:chOff x="5546274" y="3522821"/>
            <a:chExt cx="3736931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6421524" y="3522821"/>
              <a:ext cx="28616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Works with pretty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much anything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546274" y="4228507"/>
              <a:ext cx="875250" cy="12531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Consumers</a:t>
            </a:r>
          </a:p>
        </p:txBody>
      </p:sp>
    </p:spTree>
    <p:extLst>
      <p:ext uri="{BB962C8B-B14F-4D97-AF65-F5344CB8AC3E}">
        <p14:creationId xmlns:p14="http://schemas.microsoft.com/office/powerpoint/2010/main" val="11340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Consuming Observables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343" y="2364940"/>
            <a:ext cx="83384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subscription = 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(observer)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b="1" dirty="0" smtClean="0">
                <a:solidFill>
                  <a:srgbClr val="BF6426"/>
                </a:solidFill>
                <a:latin typeface="Menlo-Bold" charset="0"/>
              </a:rPr>
              <a:t>let</a:t>
            </a:r>
            <a:r>
              <a:rPr lang="en-US" sz="2000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subscription = 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(observer)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//....</a:t>
            </a:r>
          </a:p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subscription.</a:t>
            </a:r>
            <a:r>
              <a:rPr lang="en-US" sz="2000" dirty="0" err="1" smtClean="0">
                <a:solidFill>
                  <a:srgbClr val="FEBB5B"/>
                </a:solidFill>
                <a:latin typeface="Menlo-Regular" charset="0"/>
              </a:rPr>
              <a:t>unsubscribe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12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The Observer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2060725"/>
            <a:ext cx="6096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observer =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function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ro-RO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do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something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with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result</a:t>
            </a:r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 err="1">
                <a:solidFill>
                  <a:srgbClr val="FEBB5B"/>
                </a:solidFill>
                <a:latin typeface="Menlo-Regular" charset="0"/>
              </a:rPr>
              <a:t>error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de-DE" b="1" dirty="0" err="1">
                <a:solidFill>
                  <a:srgbClr val="BF6426"/>
                </a:solidFill>
                <a:latin typeface="Menlo-Bold" charset="0"/>
              </a:rPr>
              <a:t>function</a:t>
            </a:r>
            <a:r>
              <a:rPr lang="de-DE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msg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 {</a:t>
            </a:r>
          </a:p>
          <a:p>
            <a:r>
              <a:rPr lang="pl-PL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 alert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user</a:t>
            </a:r>
            <a:endParaRPr lang="pl-PL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 err="1">
                <a:solidFill>
                  <a:srgbClr val="FEBB5B"/>
                </a:solidFill>
                <a:latin typeface="Menlo-Regular" charset="0"/>
              </a:rPr>
              <a:t>complete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de-DE" b="1" dirty="0" err="1">
                <a:solidFill>
                  <a:srgbClr val="BF6426"/>
                </a:solidFill>
                <a:latin typeface="Menlo-Bold" charset="0"/>
              </a:rPr>
              <a:t>function</a:t>
            </a:r>
            <a:r>
              <a:rPr lang="de-DE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() {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}</a:t>
            </a:r>
          </a:p>
          <a:p>
            <a:r>
              <a:rPr lang="uk-UA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uk-UA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2301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Pure pipeline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6" y="2323692"/>
            <a:ext cx="7880324" cy="20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5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is 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Reactive Programming?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!Platform &amp;&amp; !Library &amp;&amp; !Framework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!Technique &amp;&amp; !Design Pattern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!Language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  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Paradigm oriented around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Data flows + Propagation of change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16" y="2345044"/>
            <a:ext cx="2343084" cy="23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21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Familiar computing model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82737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Make everything as easy as working with arrays (1 model for all)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Functions embedded into the pipeline contain the main business logic of your 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4082143"/>
            <a:ext cx="9241972" cy="24928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2143" y="5128502"/>
            <a:ext cx="8871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Array.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85609A"/>
                </a:solidFill>
                <a:latin typeface="Menlo-Regular" charset="0"/>
              </a:rPr>
              <a:t>data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func3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4023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17639"/>
            <a:ext cx="9241972" cy="4057876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Easier to reason about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data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623767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localArray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endParaRPr lang="en-US" dirty="0" smtClean="0">
              <a:solidFill>
                <a:srgbClr val="99A8BA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i="1" dirty="0" err="1" smtClean="0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fetchAsyncData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70237" y="3164163"/>
            <a:ext cx="2955556" cy="830997"/>
            <a:chOff x="5904283" y="4301252"/>
            <a:chExt cx="2955556" cy="83099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904283" y="4716751"/>
              <a:ext cx="690192" cy="8669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94475" y="4301252"/>
              <a:ext cx="22653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Data comes in </a:t>
              </a:r>
            </a:p>
            <a:p>
              <a:r>
                <a:rPr lang="en-US" sz="2400" dirty="0" err="1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async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60161" y="1810362"/>
            <a:ext cx="3165632" cy="830997"/>
            <a:chOff x="5460161" y="1810362"/>
            <a:chExt cx="3165632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360429" y="1810362"/>
              <a:ext cx="22653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Data comes in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sync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460161" y="2225860"/>
              <a:ext cx="690192" cy="8669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725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 optimized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asyc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-FP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toolkit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800" dirty="0" smtClean="0">
                <a:solidFill>
                  <a:schemeClr val="bg1"/>
                </a:solidFill>
              </a:rPr>
              <a:t>Borrows the same FP approach of arrays, but a lot more optimized than </a:t>
            </a:r>
            <a:r>
              <a:rPr lang="en-US" sz="2800" dirty="0" err="1" smtClean="0">
                <a:solidFill>
                  <a:schemeClr val="bg1"/>
                </a:solidFill>
              </a:rPr>
              <a:t>LoDash</a:t>
            </a:r>
            <a:r>
              <a:rPr lang="en-US" sz="2800" dirty="0" smtClean="0">
                <a:solidFill>
                  <a:schemeClr val="bg1"/>
                </a:solidFill>
              </a:rPr>
              <a:t> and Underscore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Avoid creating temporary data structures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Additional set </a:t>
            </a:r>
            <a:r>
              <a:rPr lang="en-US" sz="2800" u="sng" dirty="0" smtClean="0">
                <a:solidFill>
                  <a:schemeClr val="bg1"/>
                </a:solidFill>
              </a:rPr>
              <a:t>operators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take  = take x amount from infinitely many  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concat</a:t>
            </a:r>
            <a:r>
              <a:rPr lang="en-US" sz="2400" dirty="0" smtClean="0">
                <a:solidFill>
                  <a:schemeClr val="bg1"/>
                </a:solidFill>
              </a:rPr>
              <a:t> = append two streams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merge = interleave streams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zip = interleave streams keeping position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skip = ignore events based on certain criteria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scan = like reduce, emit at each iteration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 ... many more</a:t>
            </a:r>
          </a:p>
        </p:txBody>
      </p:sp>
    </p:spTree>
    <p:extLst>
      <p:ext uri="{BB962C8B-B14F-4D97-AF65-F5344CB8AC3E}">
        <p14:creationId xmlns:p14="http://schemas.microsoft.com/office/powerpoint/2010/main" val="16627039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Visualizing operator mechanics: merge</a:t>
            </a:r>
            <a:endParaRPr lang="en-US" sz="40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4430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943100"/>
            <a:ext cx="7741920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3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577"/>
            <a:ext cx="9141955" cy="60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Visualizing operator mechanics: </a:t>
            </a:r>
            <a:r>
              <a:rPr lang="en-US" sz="4000" dirty="0" err="1" smtClean="0">
                <a:solidFill>
                  <a:schemeClr val="accent6">
                    <a:lumMod val="75000"/>
                  </a:schemeClr>
                </a:solidFill>
              </a:rPr>
              <a:t>concat</a:t>
            </a:r>
            <a:endParaRPr lang="en-US" sz="40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4430" y="1417638"/>
            <a:ext cx="9241972" cy="516821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8" y="1777408"/>
            <a:ext cx="7069545" cy="44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9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827855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(max)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Array.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of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Math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random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=&gt; max</a:t>
            </a:r>
            <a:r>
              <a:rPr lang="en-US" dirty="0" smtClean="0">
                <a:solidFill>
                  <a:srgbClr val="5684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* x)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Math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floor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(x =&gt; x)</a:t>
            </a:r>
            <a:r>
              <a:rPr lang="ro-RO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ro-RO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ro-RO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$ = </a:t>
            </a:r>
            <a:r>
              <a:rPr lang="ro-RO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ro-RO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create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observer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 =&gt;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ro-RO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ro-RO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id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 = 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setInterval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observer.</a:t>
            </a:r>
            <a:r>
              <a:rPr lang="ro-RO" dirty="0" err="1" smtClean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 err="1" smtClean="0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ro-RO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dirty="0">
                <a:solidFill>
                  <a:srgbClr val="5684AD"/>
                </a:solidFill>
                <a:latin typeface="Menlo-Regular" charset="0"/>
              </a:rPr>
              <a:t>1000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Menlo-Bold" charset="0"/>
              </a:rPr>
              <a:t>return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() =&gt;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clearInterval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(id);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    }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2334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471057"/>
            <a:ext cx="74349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pt-BR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pt-BR" sz="2000" dirty="0" err="1">
                <a:solidFill>
                  <a:srgbClr val="FEBB5B"/>
                </a:solidFill>
                <a:latin typeface="Menlo-Regular" charset="0"/>
              </a:rPr>
              <a:t>isEven</a:t>
            </a:r>
            <a:r>
              <a:rPr lang="pt-BR" sz="2000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pt-BR" sz="2000" dirty="0">
                <a:solidFill>
                  <a:srgbClr val="99A8BA"/>
                </a:solidFill>
                <a:latin typeface="Menlo-Regular" charset="0"/>
              </a:rPr>
              <a:t>= num =&gt; num % </a:t>
            </a:r>
            <a:r>
              <a:rPr lang="pt-BR" sz="2000" dirty="0">
                <a:solidFill>
                  <a:srgbClr val="5684AD"/>
                </a:solidFill>
                <a:latin typeface="Menlo-Regular" charset="0"/>
              </a:rPr>
              <a:t>2 </a:t>
            </a:r>
            <a:r>
              <a:rPr lang="pt-BR" sz="2000" dirty="0">
                <a:solidFill>
                  <a:srgbClr val="99A8BA"/>
                </a:solidFill>
                <a:latin typeface="Menlo-Regular" charset="0"/>
              </a:rPr>
              <a:t>=== </a:t>
            </a:r>
            <a:r>
              <a:rPr lang="pt-BR" sz="2000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pt-BR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en-US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add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= (x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y) =&gt; x + y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$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isEven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sz="2000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sz="2000" dirty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add</a:t>
            </a:r>
            <a:r>
              <a:rPr lang="de-DE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sz="2000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)    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// .</a:t>
            </a:r>
            <a:r>
              <a:rPr lang="de-DE" sz="2000" dirty="0" err="1">
                <a:solidFill>
                  <a:srgbClr val="6D6D6D"/>
                </a:solidFill>
                <a:latin typeface="Menlo-Regular" charset="0"/>
              </a:rPr>
              <a:t>scan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6D6D6D"/>
                </a:solidFill>
                <a:latin typeface="Menlo-Regular" charset="0"/>
              </a:rPr>
              <a:t>add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, 0)</a:t>
            </a:r>
          </a:p>
          <a:p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    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093029" y="3120517"/>
            <a:ext cx="4305300" cy="830997"/>
            <a:chOff x="4418276" y="3164163"/>
            <a:chExt cx="4305300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6360429" y="3164163"/>
              <a:ext cx="2363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Pipeline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(business logic)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418276" y="3579662"/>
              <a:ext cx="1942153" cy="415498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5384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790660" y="2916048"/>
            <a:ext cx="7565835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Higher-order</a:t>
            </a:r>
          </a:p>
          <a:p>
            <a:pPr algn="ctr"/>
            <a:r>
              <a:rPr lang="en-US" sz="7200" dirty="0" smtClean="0"/>
              <a:t>Observables</a:t>
            </a:r>
            <a:endParaRPr lang="en-US" sz="7200" dirty="0" smtClean="0"/>
          </a:p>
        </p:txBody>
      </p:sp>
    </p:spTree>
    <p:extLst>
      <p:ext uri="{BB962C8B-B14F-4D97-AF65-F5344CB8AC3E}">
        <p14:creationId xmlns:p14="http://schemas.microsoft.com/office/powerpoint/2010/main" val="12927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Advanced </a:t>
            </a:r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</a:rPr>
              <a:t>operators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800" dirty="0" smtClean="0">
                <a:solidFill>
                  <a:schemeClr val="bg1"/>
                </a:solidFill>
              </a:rPr>
              <a:t>Equivalent stream </a:t>
            </a:r>
            <a:r>
              <a:rPr lang="en-US" sz="2800" dirty="0" err="1" smtClean="0">
                <a:solidFill>
                  <a:schemeClr val="bg1"/>
                </a:solidFill>
              </a:rPr>
              <a:t>combinators</a:t>
            </a:r>
            <a:r>
              <a:rPr lang="en-US" sz="2800" dirty="0" smtClean="0">
                <a:solidFill>
                  <a:schemeClr val="bg1"/>
                </a:solidFill>
              </a:rPr>
              <a:t> + flattening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Extremely useful to implement more advanced behavior and to join one stream to the next, or many </a:t>
            </a:r>
            <a:r>
              <a:rPr lang="en-US" sz="2800" dirty="0" err="1" smtClean="0">
                <a:solidFill>
                  <a:schemeClr val="bg1"/>
                </a:solidFill>
              </a:rPr>
              <a:t>async</a:t>
            </a:r>
            <a:r>
              <a:rPr lang="en-US" sz="2800" dirty="0" smtClean="0">
                <a:solidFill>
                  <a:schemeClr val="bg1"/>
                </a:solidFill>
              </a:rPr>
              <a:t> data streams:</a:t>
            </a: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 – projects each source value to </a:t>
            </a:r>
            <a:r>
              <a:rPr lang="en-US" sz="2400" dirty="0" smtClean="0">
                <a:solidFill>
                  <a:schemeClr val="bg1"/>
                </a:solidFill>
              </a:rPr>
              <a:t>another </a:t>
            </a:r>
            <a:r>
              <a:rPr lang="en-US" sz="2400" dirty="0" smtClean="0">
                <a:solidFill>
                  <a:schemeClr val="bg1"/>
                </a:solidFill>
              </a:rPr>
              <a:t>observable which is merged in the output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switchMap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– like </a:t>
            </a:r>
            <a:r>
              <a:rPr lang="en-US" sz="2400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, except emitting values only from most recently projected observable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concatMap</a:t>
            </a:r>
            <a:r>
              <a:rPr lang="en-US" sz="2400" dirty="0" smtClean="0">
                <a:solidFill>
                  <a:schemeClr val="bg1"/>
                </a:solidFill>
              </a:rPr>
              <a:t> – like </a:t>
            </a:r>
            <a:r>
              <a:rPr lang="en-US" sz="2400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, but values emitted keep their order instead of being interleaved.</a:t>
            </a:r>
          </a:p>
          <a:p>
            <a:pPr lvl="0"/>
            <a:endParaRPr lang="en-US" sz="2800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33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u="sng" dirty="0" smtClean="0">
                <a:solidFill>
                  <a:schemeClr val="accent6">
                    <a:lumMod val="75000"/>
                  </a:schemeClr>
                </a:solidFill>
              </a:rPr>
              <a:t>Reactive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Manifesto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2244487"/>
            <a:ext cx="7913914" cy="28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3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Marble diagram for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mergeMap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3544" y="1417638"/>
            <a:ext cx="9241972" cy="442799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738982"/>
            <a:ext cx="5921828" cy="37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7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Finding 10 random cities in the world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" y="1382262"/>
            <a:ext cx="9154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fetchPostalCode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postalCode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 =&gt;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 smtClean="0">
                <a:solidFill>
                  <a:srgbClr val="FEBB5B"/>
                </a:solidFill>
                <a:latin typeface="Menlo-Regular" charset="0"/>
              </a:rPr>
              <a:t>fromPromise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get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`http://</a:t>
            </a:r>
            <a:r>
              <a:rPr lang="en-US" dirty="0" err="1" smtClean="0">
                <a:solidFill>
                  <a:srgbClr val="587647"/>
                </a:solidFill>
                <a:latin typeface="Menlo-Regular" charset="0"/>
              </a:rPr>
              <a:t>api.geonames.org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/...`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bufferCount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684AD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join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''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do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(code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`Looking up: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${code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...`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mergeMap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(c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ode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err="1" smtClean="0">
                <a:solidFill>
                  <a:srgbClr val="FEBB5B"/>
                </a:solidFill>
                <a:latin typeface="Menlo-Regular" charset="0"/>
              </a:rPr>
              <a:t>fetchPostalCode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(xml =&gt; </a:t>
            </a:r>
            <a:r>
              <a:rPr lang="en-US" dirty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(xml).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find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"name"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text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(city =&gt;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city.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length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&gt; </a:t>
            </a:r>
            <a:r>
              <a:rPr lang="en-US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33058" y="2089744"/>
            <a:ext cx="5754388" cy="522819"/>
            <a:chOff x="3558305" y="2710341"/>
            <a:chExt cx="5754388" cy="522819"/>
          </a:xfrm>
        </p:grpSpPr>
        <p:sp>
          <p:nvSpPr>
            <p:cNvPr id="8" name="TextBox 7"/>
            <p:cNvSpPr txBox="1"/>
            <p:nvPr/>
          </p:nvSpPr>
          <p:spPr>
            <a:xfrm>
              <a:off x="6701081" y="2710341"/>
              <a:ext cx="2611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Cache 5 numbers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558305" y="3018520"/>
              <a:ext cx="2688771" cy="21464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375834" y="3315714"/>
            <a:ext cx="2472956" cy="461665"/>
            <a:chOff x="5996368" y="1744123"/>
            <a:chExt cx="2472956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7074390" y="1744123"/>
              <a:ext cx="1394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Geocode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5996368" y="1946150"/>
              <a:ext cx="939366" cy="2880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204858" y="3763647"/>
            <a:ext cx="2844504" cy="461665"/>
            <a:chOff x="6096058" y="1559679"/>
            <a:chExt cx="2844504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7321208" y="1559679"/>
              <a:ext cx="16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Find name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6096058" y="1606070"/>
              <a:ext cx="1081526" cy="18444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664095" y="4189825"/>
            <a:ext cx="2849313" cy="846183"/>
            <a:chOff x="5617211" y="1467458"/>
            <a:chExt cx="2849313" cy="846183"/>
          </a:xfrm>
        </p:grpSpPr>
        <p:sp>
          <p:nvSpPr>
            <p:cNvPr id="24" name="TextBox 23"/>
            <p:cNvSpPr txBox="1"/>
            <p:nvPr/>
          </p:nvSpPr>
          <p:spPr>
            <a:xfrm>
              <a:off x="6842361" y="1482644"/>
              <a:ext cx="1624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Keep valid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cities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617211" y="1467458"/>
              <a:ext cx="1081526" cy="18444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634483" y="483167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//-&gt;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41315..."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 err="1">
                <a:solidFill>
                  <a:srgbClr val="6D6D6D"/>
                </a:solidFill>
                <a:latin typeface="Menlo-Regular" charset="0"/>
              </a:rPr>
              <a:t>Göteborg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03321..."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Warszawa"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45103..."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Batavia"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9743" y="3315714"/>
            <a:ext cx="6085115" cy="352772"/>
          </a:xfrm>
          <a:prstGeom prst="rect">
            <a:avLst/>
          </a:prstGeom>
          <a:gradFill>
            <a:gsLst>
              <a:gs pos="100000">
                <a:srgbClr val="93BBFB">
                  <a:alpha val="63000"/>
                </a:srgbClr>
              </a:gs>
              <a:gs pos="0">
                <a:srgbClr val="93BBFB"/>
              </a:gs>
              <a:gs pos="100000">
                <a:srgbClr val="93BBFB"/>
              </a:gs>
              <a:gs pos="0">
                <a:schemeClr val="accent1">
                  <a:tint val="100000"/>
                  <a:shade val="100000"/>
                  <a:satMod val="130000"/>
                  <a:alpha val="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0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Error Handling</a:t>
            </a:r>
          </a:p>
          <a:p>
            <a:pPr algn="ctr"/>
            <a:endParaRPr lang="en-US" sz="7200" dirty="0"/>
          </a:p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“Reactive applications must always be responsive in the face of failure”</a:t>
            </a:r>
          </a:p>
        </p:txBody>
      </p:sp>
    </p:spTree>
    <p:extLst>
      <p:ext uri="{BB962C8B-B14F-4D97-AF65-F5344CB8AC3E}">
        <p14:creationId xmlns:p14="http://schemas.microsoft.com/office/powerpoint/2010/main" val="13375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Error </a:t>
            </a:r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</a:rPr>
              <a:t>operators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Promises are not repeatable values, observables are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catch</a:t>
            </a:r>
            <a:r>
              <a:rPr lang="en-US" dirty="0" smtClean="0">
                <a:solidFill>
                  <a:schemeClr val="bg1"/>
                </a:solidFill>
              </a:rPr>
              <a:t>: catch and handle an error within a stream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throw</a:t>
            </a:r>
            <a:r>
              <a:rPr lang="en-US" dirty="0" smtClean="0">
                <a:solidFill>
                  <a:schemeClr val="bg1"/>
                </a:solidFill>
              </a:rPr>
              <a:t>: wrap an exception into an Observable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repeat</a:t>
            </a:r>
            <a:r>
              <a:rPr lang="en-US" dirty="0" smtClean="0">
                <a:solidFill>
                  <a:schemeClr val="bg1"/>
                </a:solidFill>
              </a:rPr>
              <a:t>: repeat the execution of an observable for any number of times 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repeatWhen</a:t>
            </a:r>
            <a:r>
              <a:rPr lang="en-US" dirty="0" smtClean="0">
                <a:solidFill>
                  <a:schemeClr val="bg1"/>
                </a:solidFill>
              </a:rPr>
              <a:t>: repeat sequence when an observable emits a value, timers, exponential </a:t>
            </a:r>
            <a:r>
              <a:rPr lang="en-US" dirty="0" err="1" smtClean="0">
                <a:solidFill>
                  <a:schemeClr val="bg1"/>
                </a:solidFill>
              </a:rPr>
              <a:t>backoff</a:t>
            </a:r>
            <a:r>
              <a:rPr lang="en-US" dirty="0" smtClean="0">
                <a:solidFill>
                  <a:schemeClr val="bg1"/>
                </a:solidFill>
              </a:rPr>
              <a:t>, etc.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449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Adding error handling to our code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2207" y="1743785"/>
            <a:ext cx="86595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fetchPostalCode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postalCode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=&gt;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Rx.Observable.fromPromise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 $.get(`http://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api.geonames.org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/...`))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repeat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chemeClr val="accent1"/>
                </a:solidFill>
                <a:latin typeface="Menlo-Regular" charset="0"/>
              </a:rPr>
              <a:t>3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)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catch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(err$ =&gt;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throw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'Service is down!'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subs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$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...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subscribe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city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de-DE" dirty="0" err="1" smtClean="0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dirty="0" err="1" smtClean="0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city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error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de-DE" dirty="0" err="1" smtClean="0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dirty="0" err="1" smtClean="0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>
                <a:solidFill>
                  <a:srgbClr val="587647"/>
                </a:solidFill>
                <a:latin typeface="Menlo-Regular" charset="0"/>
              </a:rPr>
              <a:t>'Error </a:t>
            </a:r>
            <a:r>
              <a:rPr lang="de-DE" dirty="0" err="1">
                <a:solidFill>
                  <a:srgbClr val="587647"/>
                </a:solidFill>
                <a:latin typeface="Menlo-Regular" charset="0"/>
              </a:rPr>
              <a:t>detected</a:t>
            </a:r>
            <a:r>
              <a:rPr lang="de-DE" dirty="0">
                <a:solidFill>
                  <a:srgbClr val="587647"/>
                </a:solidFill>
                <a:latin typeface="Menlo-Regular" charset="0"/>
              </a:rPr>
              <a:t>: '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+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error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) </a:t>
            </a:r>
            <a:endParaRPr lang="de-DE" dirty="0">
              <a:solidFill>
                <a:srgbClr val="99A8BA"/>
              </a:solidFill>
              <a:latin typeface="Menlo-Regular" charset="0"/>
            </a:endParaRPr>
          </a:p>
          <a:p>
            <a:r>
              <a:rPr lang="it-IT" dirty="0" smtClean="0">
                <a:solidFill>
                  <a:srgbClr val="99A8BA"/>
                </a:solidFill>
                <a:latin typeface="Menlo-Regular" charset="0"/>
              </a:rPr>
              <a:t>    )</a:t>
            </a:r>
            <a:r>
              <a:rPr lang="it-IT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90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845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makes time a first-class citizen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interval</a:t>
            </a:r>
            <a:r>
              <a:rPr lang="en-US" sz="2800" dirty="0" smtClean="0">
                <a:solidFill>
                  <a:schemeClr val="bg1"/>
                </a:solidFill>
              </a:rPr>
              <a:t>: emits values at set interval (</a:t>
            </a:r>
            <a:r>
              <a:rPr lang="en-US" sz="2800" dirty="0" err="1" smtClean="0">
                <a:solidFill>
                  <a:schemeClr val="bg1"/>
                </a:solidFill>
              </a:rPr>
              <a:t>setInterval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timer</a:t>
            </a:r>
            <a:r>
              <a:rPr lang="en-US" sz="2800" dirty="0" smtClean="0">
                <a:solidFill>
                  <a:schemeClr val="bg1"/>
                </a:solidFill>
              </a:rPr>
              <a:t>: emit a value after time elapsed (</a:t>
            </a:r>
            <a:r>
              <a:rPr lang="en-US" sz="2800" dirty="0" err="1" smtClean="0">
                <a:solidFill>
                  <a:schemeClr val="bg1"/>
                </a:solidFill>
              </a:rPr>
              <a:t>setTimeout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err="1" smtClean="0">
                <a:solidFill>
                  <a:schemeClr val="bg1"/>
                </a:solidFill>
              </a:rPr>
              <a:t>debounceTime</a:t>
            </a:r>
            <a:r>
              <a:rPr lang="en-US" sz="2800" b="1" dirty="0" smtClean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emit values only after a certain time span has passed without another emission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throttle: </a:t>
            </a:r>
            <a:r>
              <a:rPr lang="en-US" sz="2800" dirty="0" smtClean="0">
                <a:solidFill>
                  <a:schemeClr val="bg1"/>
                </a:solidFill>
              </a:rPr>
              <a:t>emits a value, then ignores subsequent values for a duration determined by another observable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3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Cancelling</a:t>
            </a:r>
          </a:p>
        </p:txBody>
      </p:sp>
    </p:spTree>
    <p:extLst>
      <p:ext uri="{BB962C8B-B14F-4D97-AF65-F5344CB8AC3E}">
        <p14:creationId xmlns:p14="http://schemas.microsoft.com/office/powerpoint/2010/main" val="143948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Observables are cancelable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74825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5057" y="1417638"/>
            <a:ext cx="883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 =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create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(observer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id =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setInterval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observer.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dirty="0">
                <a:solidFill>
                  <a:srgbClr val="5684AD"/>
                </a:solidFill>
                <a:latin typeface="Menlo-Regular" charset="0"/>
              </a:rPr>
              <a:t>500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return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clearInterval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(id)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it-IT" dirty="0">
                <a:solidFill>
                  <a:srgbClr val="6D6D6D"/>
                </a:solidFill>
                <a:latin typeface="Menlo-Regular" charset="0"/>
              </a:rPr>
              <a:t>// some time </a:t>
            </a:r>
            <a:r>
              <a:rPr lang="it-IT" dirty="0" err="1">
                <a:solidFill>
                  <a:srgbClr val="6D6D6D"/>
                </a:solidFill>
                <a:latin typeface="Menlo-Regular" charset="0"/>
              </a:rPr>
              <a:t>later</a:t>
            </a:r>
            <a:endParaRPr lang="it-IT" dirty="0">
              <a:solidFill>
                <a:srgbClr val="6D6D6D"/>
              </a:solidFill>
              <a:latin typeface="Menlo-Regular" charset="0"/>
            </a:endParaRPr>
          </a:p>
          <a:p>
            <a:endParaRPr lang="it-IT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it-IT" dirty="0" err="1">
                <a:solidFill>
                  <a:srgbClr val="FEBB5B"/>
                </a:solidFill>
                <a:latin typeface="Menlo-Regular" charset="0"/>
              </a:rPr>
              <a:t>setTimeout</a:t>
            </a:r>
            <a:r>
              <a:rPr lang="it-IT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it-IT" dirty="0" err="1">
                <a:solidFill>
                  <a:srgbClr val="99A8BA"/>
                </a:solidFill>
                <a:latin typeface="Menlo-Regular" charset="0"/>
              </a:rPr>
              <a:t>sub.</a:t>
            </a:r>
            <a:r>
              <a:rPr lang="it-IT" dirty="0" err="1">
                <a:solidFill>
                  <a:srgbClr val="FEBB5B"/>
                </a:solidFill>
                <a:latin typeface="Menlo-Regular" charset="0"/>
              </a:rPr>
              <a:t>unsubscribe</a:t>
            </a:r>
            <a:r>
              <a:rPr lang="it-IT" dirty="0">
                <a:solidFill>
                  <a:srgbClr val="99A8BA"/>
                </a:solidFill>
                <a:latin typeface="Menlo-Regular" charset="0"/>
              </a:rPr>
              <a:t>()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is-IS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10000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is-I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48743" y="3690104"/>
            <a:ext cx="5186007" cy="1200329"/>
            <a:chOff x="4528092" y="2710341"/>
            <a:chExt cx="5435421" cy="1200329"/>
          </a:xfrm>
        </p:grpSpPr>
        <p:sp>
          <p:nvSpPr>
            <p:cNvPr id="10" name="TextBox 9"/>
            <p:cNvSpPr txBox="1"/>
            <p:nvPr/>
          </p:nvSpPr>
          <p:spPr>
            <a:xfrm>
              <a:off x="6701081" y="2710341"/>
              <a:ext cx="326243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Hard to achieve with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native JS event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system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528092" y="3018520"/>
              <a:ext cx="1718983" cy="89215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984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Final comments</a:t>
            </a:r>
          </a:p>
        </p:txBody>
      </p:sp>
    </p:spTree>
    <p:extLst>
      <p:ext uri="{BB962C8B-B14F-4D97-AF65-F5344CB8AC3E}">
        <p14:creationId xmlns:p14="http://schemas.microsoft.com/office/powerpoint/2010/main" val="191920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New way of thinking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8107" y="1971953"/>
            <a:ext cx="7696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 = 40; 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B = 2;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C = A + B;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//-&gt; 42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 = 100;</a:t>
            </a: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C = ?  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5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“</a:t>
            </a:r>
            <a:r>
              <a:rPr lang="en-US" sz="6600" dirty="0" err="1" smtClean="0">
                <a:solidFill>
                  <a:schemeClr val="bg1"/>
                </a:solidFill>
              </a:rPr>
              <a:t>LoDash</a:t>
            </a:r>
            <a:r>
              <a:rPr lang="en-US" sz="6600" dirty="0" smtClean="0">
                <a:solidFill>
                  <a:schemeClr val="bg1"/>
                </a:solidFill>
              </a:rPr>
              <a:t> (or Underscore) for </a:t>
            </a:r>
            <a:r>
              <a:rPr lang="en-US" sz="6600" dirty="0" err="1" smtClean="0">
                <a:solidFill>
                  <a:schemeClr val="bg1"/>
                </a:solidFill>
              </a:rPr>
              <a:t>async</a:t>
            </a:r>
            <a:r>
              <a:rPr lang="en-US" sz="6600" dirty="0" smtClean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5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“Any number of </a:t>
            </a:r>
            <a:r>
              <a:rPr lang="en-US" sz="5400" u="sng" dirty="0" smtClean="0">
                <a:solidFill>
                  <a:schemeClr val="bg1"/>
                </a:solidFill>
              </a:rPr>
              <a:t>things</a:t>
            </a:r>
            <a:r>
              <a:rPr lang="en-US" sz="5400" dirty="0" smtClean="0">
                <a:solidFill>
                  <a:schemeClr val="bg1"/>
                </a:solidFill>
              </a:rPr>
              <a:t>, for any number of </a:t>
            </a:r>
            <a:r>
              <a:rPr lang="en-US" sz="5400" u="sng" dirty="0" smtClean="0">
                <a:solidFill>
                  <a:schemeClr val="bg1"/>
                </a:solidFill>
              </a:rPr>
              <a:t>time</a:t>
            </a:r>
            <a:r>
              <a:rPr lang="en-US" sz="5400" dirty="0" smtClean="0">
                <a:solidFill>
                  <a:schemeClr val="bg1"/>
                </a:solidFill>
              </a:rPr>
              <a:t> ”</a:t>
            </a:r>
          </a:p>
          <a:p>
            <a:pPr algn="ctr"/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-Ben </a:t>
            </a:r>
            <a:r>
              <a:rPr lang="en-US" sz="5400" dirty="0" err="1" smtClean="0">
                <a:solidFill>
                  <a:schemeClr val="bg1">
                    <a:lumMod val="50000"/>
                  </a:schemeClr>
                </a:solidFill>
              </a:rPr>
              <a:t>Lesh</a:t>
            </a:r>
            <a:endParaRPr lang="en-US" sz="5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What’s new in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 5?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Re-written from the ground, up TS -&gt; JS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Faster core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Optimized use of closures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Class-based operators (lift)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Simplified error handling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Reduced set of APIs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Modularity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Better unit tests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Conformant with ES7 Observable spec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5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Important topics not covered in this talk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5257"/>
            <a:ext cx="8229600" cy="4282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Schedulers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Hot vs Cold observables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Back-pressure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08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Cool resources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5257"/>
            <a:ext cx="8229600" cy="4282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operator to use?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/Reactive-Extensions/</a:t>
            </a:r>
            <a:r>
              <a:rPr lang="en-US" dirty="0" err="1">
                <a:solidFill>
                  <a:schemeClr val="bg1"/>
                </a:solidFill>
              </a:rPr>
              <a:t>RxJS</a:t>
            </a:r>
            <a:r>
              <a:rPr lang="en-US" dirty="0">
                <a:solidFill>
                  <a:schemeClr val="bg1"/>
                </a:solidFill>
              </a:rPr>
              <a:t>/blob/master/doc/</a:t>
            </a:r>
            <a:r>
              <a:rPr lang="en-US" dirty="0" err="1">
                <a:solidFill>
                  <a:schemeClr val="bg1"/>
                </a:solidFill>
              </a:rPr>
              <a:t>gettingstarted</a:t>
            </a:r>
            <a:r>
              <a:rPr lang="en-US" dirty="0">
                <a:solidFill>
                  <a:schemeClr val="bg1"/>
                </a:solidFill>
              </a:rPr>
              <a:t>/which-</a:t>
            </a:r>
            <a:r>
              <a:rPr lang="en-US" dirty="0" err="1">
                <a:solidFill>
                  <a:schemeClr val="bg1"/>
                </a:solidFill>
              </a:rPr>
              <a:t>instance.md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Rx Marbles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http://rxmarbles.com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ReactiveX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89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Calculator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dizike</a:t>
            </a:r>
            <a:r>
              <a:rPr lang="en-US" dirty="0">
                <a:solidFill>
                  <a:schemeClr val="bg1"/>
                </a:solidFill>
              </a:rPr>
              <a:t>/18/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rugowa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Drag and Drop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dogino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Progress bar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http://</a:t>
            </a:r>
            <a:r>
              <a:rPr lang="en-US" dirty="0" err="1">
                <a:solidFill>
                  <a:schemeClr val="bg2"/>
                </a:solidFill>
              </a:rPr>
              <a:t>jsbin.com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xohipa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edit?js,output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...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Yey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 more code!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85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80" y="1852624"/>
            <a:ext cx="5610790" cy="579646"/>
          </a:xfrm>
        </p:spPr>
        <p:txBody>
          <a:bodyPr/>
          <a:lstStyle/>
          <a:p>
            <a:pPr indent="0" algn="l">
              <a:buNone/>
            </a:pPr>
            <a:r>
              <a:rPr lang="en-US" b="1" dirty="0" err="1" smtClean="0">
                <a:solidFill>
                  <a:schemeClr val="bg1"/>
                </a:solidFill>
              </a:rPr>
              <a:t>RxJS</a:t>
            </a:r>
            <a:r>
              <a:rPr lang="en-US" dirty="0" smtClean="0">
                <a:solidFill>
                  <a:schemeClr val="bg1"/>
                </a:solidFill>
              </a:rPr>
              <a:t> in Action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36" y="992653"/>
            <a:ext cx="3486595" cy="43740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2880" y="2902738"/>
            <a:ext cx="4517570" cy="91714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www.manning.com</a:t>
            </a:r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/books/</a:t>
            </a:r>
            <a:r>
              <a:rPr lang="en-US" sz="2800" dirty="0" err="1" smtClean="0">
                <a:solidFill>
                  <a:schemeClr val="accent2"/>
                </a:solidFill>
                <a:latin typeface="Comic Sans MS"/>
                <a:cs typeface="Comic Sans MS"/>
              </a:rPr>
              <a:t>rxjs</a:t>
            </a:r>
            <a:r>
              <a:rPr lang="en-US" sz="2800" dirty="0" smtClean="0">
                <a:solidFill>
                  <a:schemeClr val="accent2"/>
                </a:solidFill>
                <a:latin typeface="Comic Sans MS"/>
                <a:cs typeface="Comic Sans MS"/>
              </a:rPr>
              <a:t>-in-action</a:t>
            </a:r>
            <a:endParaRPr lang="en-US" sz="28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880" y="4205512"/>
            <a:ext cx="4517570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Discount code: </a:t>
            </a:r>
            <a:r>
              <a:rPr lang="en-US" sz="2800" dirty="0" err="1" smtClean="0">
                <a:solidFill>
                  <a:schemeClr val="accent2"/>
                </a:solidFill>
                <a:latin typeface="Comic Sans MS"/>
                <a:cs typeface="Comic Sans MS"/>
              </a:rPr>
              <a:t>rxjsamu</a:t>
            </a:r>
            <a:endParaRPr lang="en-US" sz="28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55399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80" y="1176972"/>
            <a:ext cx="5610790" cy="1886670"/>
          </a:xfrm>
        </p:spPr>
        <p:txBody>
          <a:bodyPr/>
          <a:lstStyle/>
          <a:p>
            <a:pPr indent="0" algn="l">
              <a:buNone/>
            </a:pPr>
            <a:r>
              <a:rPr lang="en-US" dirty="0" smtClean="0">
                <a:solidFill>
                  <a:schemeClr val="bg1"/>
                </a:solidFill>
              </a:rPr>
              <a:t>Functional</a:t>
            </a:r>
          </a:p>
          <a:p>
            <a:pPr indent="0" algn="l">
              <a:buNone/>
            </a:pPr>
            <a:r>
              <a:rPr lang="en-US" dirty="0" smtClean="0">
                <a:solidFill>
                  <a:schemeClr val="bg1"/>
                </a:solidFill>
              </a:rPr>
              <a:t>Programming </a:t>
            </a:r>
            <a:r>
              <a:rPr lang="en-US" sz="4400" dirty="0">
                <a:solidFill>
                  <a:schemeClr val="bg1"/>
                </a:solidFill>
              </a:rPr>
              <a:t>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indent="0" algn="l">
              <a:buNone/>
            </a:pPr>
            <a:r>
              <a:rPr lang="en-US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880" y="3534110"/>
            <a:ext cx="4517570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www.manning.com/</a:t>
            </a:r>
            <a:r>
              <a:rPr lang="en-US" sz="2800" dirty="0">
                <a:solidFill>
                  <a:schemeClr val="accent2"/>
                </a:solidFill>
                <a:latin typeface="Comic Sans MS"/>
                <a:cs typeface="Comic Sans MS"/>
              </a:rPr>
              <a:t>atencio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2880" y="4265954"/>
            <a:ext cx="4059662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Order </a:t>
            </a: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in Amazon!</a:t>
            </a:r>
            <a:endParaRPr lang="en-US" sz="24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575" y="1306285"/>
            <a:ext cx="3309367" cy="41701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2879" y="5017849"/>
            <a:ext cx="478939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Discount code: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39atencio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35364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79" y="1838449"/>
            <a:ext cx="4852167" cy="1270091"/>
          </a:xfrm>
        </p:spPr>
        <p:txBody>
          <a:bodyPr/>
          <a:lstStyle/>
          <a:p>
            <a:pPr indent="0" algn="l">
              <a:buNone/>
            </a:pPr>
            <a:r>
              <a:rPr lang="en-US" sz="6600" dirty="0"/>
              <a:t>Functional </a:t>
            </a:r>
            <a:endParaRPr lang="en-US" sz="6600" dirty="0" smtClean="0"/>
          </a:p>
          <a:p>
            <a:pPr indent="0" algn="l">
              <a:buNone/>
            </a:pPr>
            <a:r>
              <a:rPr lang="en-US" sz="6600" b="1" dirty="0" smtClean="0">
                <a:solidFill>
                  <a:schemeClr val="accent6">
                    <a:lumMod val="75000"/>
                  </a:schemeClr>
                </a:solidFill>
              </a:rPr>
              <a:t>PHP</a:t>
            </a:r>
            <a:endParaRPr lang="en-US" sz="6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7755" y="5140524"/>
            <a:ext cx="768915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https://</a:t>
            </a:r>
            <a:r>
              <a:rPr lang="en-US" sz="28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leanpub.com</a:t>
            </a:r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/</a:t>
            </a:r>
            <a:r>
              <a:rPr lang="en-US" sz="2800" dirty="0" smtClean="0">
                <a:solidFill>
                  <a:srgbClr val="C00000"/>
                </a:solidFill>
                <a:latin typeface="Comic Sans MS"/>
                <a:cs typeface="Comic Sans MS"/>
              </a:rPr>
              <a:t>functional-</a:t>
            </a:r>
            <a:r>
              <a:rPr lang="en-US" sz="2800" dirty="0" err="1" smtClean="0">
                <a:solidFill>
                  <a:srgbClr val="C00000"/>
                </a:solidFill>
                <a:latin typeface="Comic Sans MS"/>
                <a:cs typeface="Comic Sans MS"/>
              </a:rPr>
              <a:t>php</a:t>
            </a:r>
            <a:endParaRPr lang="en-US" sz="3600" dirty="0">
              <a:solidFill>
                <a:srgbClr val="C00000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2879" y="3221622"/>
            <a:ext cx="1788864" cy="600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mic Sans MS"/>
                <a:cs typeface="Comic Sans MS"/>
              </a:rPr>
              <a:t>Free!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29" y="895344"/>
            <a:ext cx="3426179" cy="38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7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910" y="2024008"/>
            <a:ext cx="3696450" cy="3005191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97169" y="3254294"/>
            <a:ext cx="3425509" cy="579646"/>
          </a:xfrm>
        </p:spPr>
        <p:txBody>
          <a:bodyPr/>
          <a:lstStyle/>
          <a:p>
            <a:pPr indent="0" algn="l">
              <a:buNone/>
            </a:pPr>
            <a:r>
              <a:rPr lang="en-US" sz="6000" dirty="0" smtClean="0">
                <a:solidFill>
                  <a:srgbClr val="98A7B9"/>
                </a:solidFill>
                <a:latin typeface="Menlo" charset="0"/>
                <a:ea typeface="Menlo" charset="0"/>
                <a:cs typeface="Menlo" charset="0"/>
              </a:rPr>
              <a:t>@</a:t>
            </a:r>
            <a:r>
              <a:rPr lang="en-US" sz="6000" dirty="0" err="1" smtClean="0">
                <a:solidFill>
                  <a:srgbClr val="98A7B9"/>
                </a:solidFill>
                <a:latin typeface="Menlo" charset="0"/>
                <a:ea typeface="Menlo" charset="0"/>
                <a:cs typeface="Menlo" charset="0"/>
              </a:rPr>
              <a:t>luijar</a:t>
            </a:r>
            <a:endParaRPr lang="en-US" sz="6000" dirty="0">
              <a:solidFill>
                <a:srgbClr val="98A7B9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4723" y="5724640"/>
            <a:ext cx="304568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Comic Sans MS"/>
                <a:cs typeface="Comic Sans MS"/>
              </a:rPr>
              <a:t>Keep in touch!!</a:t>
            </a:r>
            <a:endParaRPr lang="en-US" dirty="0" smtClean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Thanks!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81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New way of thinking</a:t>
            </a:r>
            <a:r>
              <a:rPr lang="en-US" sz="48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8107" y="1971953"/>
            <a:ext cx="7696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A$ = 40; 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B$ = 2;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C$ = A$ + B$;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//-&gt; 42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A$ = 100;</a:t>
            </a: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C$ =    ;  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4884" y="4424492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102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84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Companies using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520740"/>
            <a:ext cx="4000499" cy="85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85" y="5192472"/>
            <a:ext cx="3363686" cy="87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1497129"/>
            <a:ext cx="3456213" cy="19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1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Why?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Most of the code we write is asynchronous!!!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Reduce </a:t>
            </a:r>
            <a:r>
              <a:rPr lang="en-US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dirty="0">
                <a:solidFill>
                  <a:schemeClr val="bg1"/>
                </a:solidFill>
              </a:rPr>
              <a:t>Create code that is easier to trace, debug, and test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Achieve modularity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Avoid duplications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code that is extensible and </a:t>
            </a:r>
            <a:r>
              <a:rPr lang="en-US" dirty="0" smtClean="0">
                <a:solidFill>
                  <a:schemeClr val="bg1"/>
                </a:solidFill>
              </a:rPr>
              <a:t>configurable</a:t>
            </a:r>
          </a:p>
        </p:txBody>
      </p:sp>
    </p:spTree>
    <p:extLst>
      <p:ext uri="{BB962C8B-B14F-4D97-AF65-F5344CB8AC3E}">
        <p14:creationId xmlns:p14="http://schemas.microsoft.com/office/powerpoint/2010/main" val="5174361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Typical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calls look like this...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665515"/>
            <a:ext cx="9241972" cy="33528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36914" y="2432096"/>
            <a:ext cx="68688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'/data'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data =&gt;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for 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item 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of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data)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   </a:t>
            </a:r>
            <a:r>
              <a:rPr lang="en-US" sz="2000" dirty="0">
                <a:solidFill>
                  <a:srgbClr val="6D6D6D"/>
                </a:solidFill>
                <a:latin typeface="Menlo-Regular" charset="0"/>
              </a:rPr>
              <a:t>// process each item</a:t>
            </a:r>
          </a:p>
          <a:p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    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}</a:t>
            </a:r>
          </a:p>
          <a:p>
            <a:r>
              <a:rPr lang="it-IT" sz="2000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3448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20545</TotalTime>
  <Words>1983</Words>
  <Application>Microsoft Macintosh PowerPoint</Application>
  <PresentationFormat>On-screen Show (4:3)</PresentationFormat>
  <Paragraphs>416</Paragraphs>
  <Slides>59</Slides>
  <Notes>22</Notes>
  <HiddenSlides>13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Calibri</vt:lpstr>
      <vt:lpstr>Comic Sans MS</vt:lpstr>
      <vt:lpstr>Menlo</vt:lpstr>
      <vt:lpstr>Menlo-Bold</vt:lpstr>
      <vt:lpstr>Menlo-Italic</vt:lpstr>
      <vt:lpstr>Menlo-Regular</vt:lpstr>
      <vt:lpstr>Arial</vt:lpstr>
      <vt:lpstr>Office Theme</vt:lpstr>
      <vt:lpstr>PowerPoint Presentation</vt:lpstr>
      <vt:lpstr>PowerPoint Presentation</vt:lpstr>
      <vt:lpstr>What is Reactive Programming?</vt:lpstr>
      <vt:lpstr>Reactive Manifesto</vt:lpstr>
      <vt:lpstr>New way of thinking</vt:lpstr>
      <vt:lpstr>New way of thinking2</vt:lpstr>
      <vt:lpstr>Companies using RxJS</vt:lpstr>
      <vt:lpstr>Why?</vt:lpstr>
      <vt:lpstr>Typical async calls look like this...</vt:lpstr>
      <vt:lpstr>Then they turn into...</vt:lpstr>
      <vt:lpstr>What is RxJS?</vt:lpstr>
      <vt:lpstr>Is it important for JS devs?</vt:lpstr>
      <vt:lpstr>PowerPoint Presentation</vt:lpstr>
      <vt:lpstr>Iterators: data agnostic traversal</vt:lpstr>
      <vt:lpstr>btw. ES6 has native iterators</vt:lpstr>
      <vt:lpstr>Observer: Producers + Consumers</vt:lpstr>
      <vt:lpstr>Functional Programming</vt:lpstr>
      <vt:lpstr>Functional programming: Functors</vt:lpstr>
      <vt:lpstr>An RxJS stream is composed of</vt:lpstr>
      <vt:lpstr>An Observable</vt:lpstr>
      <vt:lpstr>Hello to the World of streams </vt:lpstr>
      <vt:lpstr>PowerPoint Presentation</vt:lpstr>
      <vt:lpstr>Producers: sources of data</vt:lpstr>
      <vt:lpstr>Creating Observables</vt:lpstr>
      <vt:lpstr>PowerPoint Presentation</vt:lpstr>
      <vt:lpstr>Consuming Observables</vt:lpstr>
      <vt:lpstr>The Observer</vt:lpstr>
      <vt:lpstr>PowerPoint Presentation</vt:lpstr>
      <vt:lpstr>Pure pipeline</vt:lpstr>
      <vt:lpstr>PowerPoint Presentation</vt:lpstr>
      <vt:lpstr>PowerPoint Presentation</vt:lpstr>
      <vt:lpstr>PowerPoint Presentation</vt:lpstr>
      <vt:lpstr>Visualizing operator mechanics: merge</vt:lpstr>
      <vt:lpstr>PowerPoint Presentation</vt:lpstr>
      <vt:lpstr>Visualizing operator mechanics: concat</vt:lpstr>
      <vt:lpstr>PowerPoint Presentation</vt:lpstr>
      <vt:lpstr>PowerPoint Presentation</vt:lpstr>
      <vt:lpstr>PowerPoint Presentation</vt:lpstr>
      <vt:lpstr>PowerPoint Presentation</vt:lpstr>
      <vt:lpstr>Marble diagram for mergeMap()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 in RxJS 5?</vt:lpstr>
      <vt:lpstr>Important topics not covered in this talk</vt:lpstr>
      <vt:lpstr>Cool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Atencio</dc:creator>
  <cp:lastModifiedBy>Ana Daniela</cp:lastModifiedBy>
  <cp:revision>1301</cp:revision>
  <dcterms:created xsi:type="dcterms:W3CDTF">2015-10-07T12:37:11Z</dcterms:created>
  <dcterms:modified xsi:type="dcterms:W3CDTF">2016-08-18T21:43:20Z</dcterms:modified>
</cp:coreProperties>
</file>